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4"/>
  </p:notesMasterIdLst>
  <p:sldIdLst>
    <p:sldId id="256" r:id="rId5"/>
    <p:sldId id="257" r:id="rId6"/>
    <p:sldId id="258" r:id="rId7"/>
    <p:sldId id="259" r:id="rId8"/>
    <p:sldId id="260" r:id="rId9"/>
    <p:sldId id="261" r:id="rId10"/>
    <p:sldId id="262" r:id="rId11"/>
    <p:sldId id="263" r:id="rId12"/>
    <p:sldId id="270" r:id="rId13"/>
    <p:sldId id="271" r:id="rId14"/>
    <p:sldId id="272" r:id="rId15"/>
    <p:sldId id="273" r:id="rId16"/>
    <p:sldId id="274" r:id="rId17"/>
    <p:sldId id="264" r:id="rId18"/>
    <p:sldId id="265" r:id="rId19"/>
    <p:sldId id="266" r:id="rId20"/>
    <p:sldId id="267" r:id="rId21"/>
    <p:sldId id="268" r:id="rId22"/>
    <p:sldId id="269" r:id="rId23"/>
  </p:sldIdLst>
  <p:sldSz cx="12192000" cy="6858000"/>
  <p:notesSz cx="6858000" cy="9144000"/>
  <p:embeddedFontLst>
    <p:embeddedFont>
      <p:font typeface="Calibri" panose="020F0502020204030204" pitchFamily="34" charset="0"/>
      <p:regular r:id="rId25"/>
      <p:bold r:id="rId26"/>
      <p:italic r:id="rId27"/>
      <p:boldItalic r:id="rId28"/>
    </p:embeddedFont>
    <p:embeddedFont>
      <p:font typeface="Century Gothic" panose="020B0502020202020204" pitchFamily="34" charset="0"/>
      <p:regular r:id="rId29"/>
      <p:bold r:id="rId30"/>
      <p:italic r:id="rId31"/>
      <p:boldItalic r:id="rId32"/>
    </p:embeddedFont>
  </p:embeddedFontLst>
  <p:custDataLst>
    <p:tags r:id="rId33"/>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4"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 Type="http://schemas.openxmlformats.org/officeDocument/2006/relationships/customXml" Target="../customXml/item3.xml"/><Relationship Id="rId21" Type="http://schemas.openxmlformats.org/officeDocument/2006/relationships/slide" Target="slides/slide17.xml"/><Relationship Id="rId34" Type="http://customschemas.google.com/relationships/presentationmetadata" Target="meta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tags" Target="tags/tag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5.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7.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4.m4a"/><Relationship Id="rId7" Type="http://schemas.openxmlformats.org/officeDocument/2006/relationships/image" Target="../media/image3.png"/><Relationship Id="rId2" Type="http://schemas.microsoft.com/office/2007/relationships/media" Target="../media/media14.m4a"/><Relationship Id="rId1" Type="http://schemas.openxmlformats.org/officeDocument/2006/relationships/tags" Target="../tags/tag10.xml"/><Relationship Id="rId6" Type="http://schemas.openxmlformats.org/officeDocument/2006/relationships/image" Target="../media/image11.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audio" Target="../media/media17.m4a"/><Relationship Id="rId7" Type="http://schemas.openxmlformats.org/officeDocument/2006/relationships/hyperlink" Target="https://www.csoonline.com/article/3444488/equifax-data-breach-faq-what-happened-who-was-affected-what-was-the-impact.html#toc-1" TargetMode="External"/><Relationship Id="rId2" Type="http://schemas.microsoft.com/office/2007/relationships/media" Target="../media/media17.m4a"/><Relationship Id="rId1" Type="http://schemas.openxmlformats.org/officeDocument/2006/relationships/tags" Target="../tags/tag13.xml"/><Relationship Id="rId6" Type="http://schemas.openxmlformats.org/officeDocument/2006/relationships/hyperlink" Target="https://angel.co/blog/agile-methodology-a-primer-on-moving-fast" TargetMode="External"/><Relationship Id="rId5" Type="http://schemas.openxmlformats.org/officeDocument/2006/relationships/notesSlide" Target="../notesSlides/notesSlide12.xml"/><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7" Type="http://schemas.openxmlformats.org/officeDocument/2006/relationships/image" Target="../media/image4.png"/><Relationship Id="rId2" Type="http://schemas.microsoft.com/office/2007/relationships/media" Target="../media/media18.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9.m4a"/><Relationship Id="rId7" Type="http://schemas.openxmlformats.org/officeDocument/2006/relationships/image" Target="../media/image3.png"/><Relationship Id="rId2" Type="http://schemas.microsoft.com/office/2007/relationships/media" Target="../media/media19.m4a"/><Relationship Id="rId1" Type="http://schemas.openxmlformats.org/officeDocument/2006/relationships/tags" Target="../tags/tag15.xml"/><Relationship Id="rId6" Type="http://schemas.openxmlformats.org/officeDocument/2006/relationships/hyperlink" Target="https://www.perforce.com/blog/kw/devsecops-pipeline-overview" TargetMode="External"/><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Mitchell Ibarra</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Audio 1">
            <a:hlinkClick r:id="" action="ppaction://media"/>
            <a:extLst>
              <a:ext uri="{FF2B5EF4-FFF2-40B4-BE49-F238E27FC236}">
                <a16:creationId xmlns:a16="http://schemas.microsoft.com/office/drawing/2014/main" id="{CF9110AC-4BEB-4014-810E-EBCA29AB022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131"/>
    </mc:Choice>
    <mc:Fallback>
      <p:transition spd="slow" advTm="91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8B010-E55C-427A-894E-E085DCDBC8B4}"/>
              </a:ext>
            </a:extLst>
          </p:cNvPr>
          <p:cNvSpPr>
            <a:spLocks noGrp="1"/>
          </p:cNvSpPr>
          <p:nvPr>
            <p:ph type="title"/>
          </p:nvPr>
        </p:nvSpPr>
        <p:spPr>
          <a:xfrm>
            <a:off x="352540" y="764373"/>
            <a:ext cx="11153660" cy="1293028"/>
          </a:xfrm>
        </p:spPr>
        <p:txBody>
          <a:bodyPr/>
          <a:lstStyle/>
          <a:p>
            <a:r>
              <a:rPr lang="en-US" dirty="0" err="1"/>
              <a:t>CollectionReserveIncreasesCapacityNotSize</a:t>
            </a:r>
            <a:endParaRPr lang="en-US" dirty="0"/>
          </a:p>
        </p:txBody>
      </p:sp>
      <p:pic>
        <p:nvPicPr>
          <p:cNvPr id="7" name="Picture 6">
            <a:extLst>
              <a:ext uri="{FF2B5EF4-FFF2-40B4-BE49-F238E27FC236}">
                <a16:creationId xmlns:a16="http://schemas.microsoft.com/office/drawing/2014/main" id="{2760C90D-8CE2-46AF-A8B4-7903D218A2DF}"/>
              </a:ext>
            </a:extLst>
          </p:cNvPr>
          <p:cNvPicPr>
            <a:picLocks noChangeAspect="1"/>
          </p:cNvPicPr>
          <p:nvPr/>
        </p:nvPicPr>
        <p:blipFill>
          <a:blip r:embed="rId4"/>
          <a:stretch>
            <a:fillRect/>
          </a:stretch>
        </p:blipFill>
        <p:spPr>
          <a:xfrm>
            <a:off x="685800" y="2057401"/>
            <a:ext cx="10820400" cy="3878741"/>
          </a:xfrm>
          <a:prstGeom prst="rect">
            <a:avLst/>
          </a:prstGeom>
        </p:spPr>
      </p:pic>
      <p:pic>
        <p:nvPicPr>
          <p:cNvPr id="8" name="Audio 7">
            <a:hlinkClick r:id="" action="ppaction://media"/>
            <a:extLst>
              <a:ext uri="{FF2B5EF4-FFF2-40B4-BE49-F238E27FC236}">
                <a16:creationId xmlns:a16="http://schemas.microsoft.com/office/drawing/2014/main" id="{1865FD15-D634-463D-93CC-9C09FF8DBBB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49551004"/>
      </p:ext>
    </p:extLst>
  </p:cSld>
  <p:clrMapOvr>
    <a:masterClrMapping/>
  </p:clrMapOvr>
  <mc:AlternateContent xmlns:mc="http://schemas.openxmlformats.org/markup-compatibility/2006">
    <mc:Choice xmlns:p14="http://schemas.microsoft.com/office/powerpoint/2010/main" Requires="p14">
      <p:transition spd="slow" p14:dur="2000" advTm="20280"/>
    </mc:Choice>
    <mc:Fallback>
      <p:transition spd="slow" advTm="202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4CAD1-3616-4525-ACC2-869CFFF32189}"/>
              </a:ext>
            </a:extLst>
          </p:cNvPr>
          <p:cNvSpPr>
            <a:spLocks noGrp="1"/>
          </p:cNvSpPr>
          <p:nvPr>
            <p:ph type="title"/>
          </p:nvPr>
        </p:nvSpPr>
        <p:spPr/>
        <p:txBody>
          <a:bodyPr/>
          <a:lstStyle/>
          <a:p>
            <a:r>
              <a:rPr lang="en-US" dirty="0" err="1"/>
              <a:t>CollectionOutOfRangeException</a:t>
            </a:r>
            <a:endParaRPr lang="en-US" dirty="0"/>
          </a:p>
        </p:txBody>
      </p:sp>
      <p:pic>
        <p:nvPicPr>
          <p:cNvPr id="5" name="Picture 4">
            <a:extLst>
              <a:ext uri="{FF2B5EF4-FFF2-40B4-BE49-F238E27FC236}">
                <a16:creationId xmlns:a16="http://schemas.microsoft.com/office/drawing/2014/main" id="{7A64F3F5-BADE-4DEF-A8CE-E5108F7E94B8}"/>
              </a:ext>
            </a:extLst>
          </p:cNvPr>
          <p:cNvPicPr>
            <a:picLocks noChangeAspect="1"/>
          </p:cNvPicPr>
          <p:nvPr/>
        </p:nvPicPr>
        <p:blipFill>
          <a:blip r:embed="rId4"/>
          <a:stretch>
            <a:fillRect/>
          </a:stretch>
        </p:blipFill>
        <p:spPr>
          <a:xfrm>
            <a:off x="685800" y="2194560"/>
            <a:ext cx="10844774" cy="2509642"/>
          </a:xfrm>
          <a:prstGeom prst="rect">
            <a:avLst/>
          </a:prstGeom>
        </p:spPr>
      </p:pic>
      <p:pic>
        <p:nvPicPr>
          <p:cNvPr id="6" name="Audio 5">
            <a:hlinkClick r:id="" action="ppaction://media"/>
            <a:extLst>
              <a:ext uri="{FF2B5EF4-FFF2-40B4-BE49-F238E27FC236}">
                <a16:creationId xmlns:a16="http://schemas.microsoft.com/office/drawing/2014/main" id="{3E87D207-5EA0-432A-992C-CDC33FDF5F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14680960"/>
      </p:ext>
    </p:extLst>
  </p:cSld>
  <p:clrMapOvr>
    <a:masterClrMapping/>
  </p:clrMapOvr>
  <mc:AlternateContent xmlns:mc="http://schemas.openxmlformats.org/markup-compatibility/2006">
    <mc:Choice xmlns:p14="http://schemas.microsoft.com/office/powerpoint/2010/main" Requires="p14">
      <p:transition spd="slow" p14:dur="2000" advTm="15921"/>
    </mc:Choice>
    <mc:Fallback>
      <p:transition spd="slow" advTm="159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90BBD-BE1D-4EA6-965E-C62F574B08E4}"/>
              </a:ext>
            </a:extLst>
          </p:cNvPr>
          <p:cNvSpPr>
            <a:spLocks noGrp="1"/>
          </p:cNvSpPr>
          <p:nvPr>
            <p:ph type="title"/>
          </p:nvPr>
        </p:nvSpPr>
        <p:spPr/>
        <p:txBody>
          <a:bodyPr/>
          <a:lstStyle/>
          <a:p>
            <a:r>
              <a:rPr lang="en-US" dirty="0" err="1"/>
              <a:t>CollectionOutOfBoundsNegative</a:t>
            </a:r>
            <a:endParaRPr lang="en-US" dirty="0"/>
          </a:p>
        </p:txBody>
      </p:sp>
      <p:pic>
        <p:nvPicPr>
          <p:cNvPr id="5" name="Picture 4">
            <a:extLst>
              <a:ext uri="{FF2B5EF4-FFF2-40B4-BE49-F238E27FC236}">
                <a16:creationId xmlns:a16="http://schemas.microsoft.com/office/drawing/2014/main" id="{599C07D5-3257-45FC-A5A0-772CAF9293AA}"/>
              </a:ext>
            </a:extLst>
          </p:cNvPr>
          <p:cNvPicPr>
            <a:picLocks noChangeAspect="1"/>
          </p:cNvPicPr>
          <p:nvPr/>
        </p:nvPicPr>
        <p:blipFill>
          <a:blip r:embed="rId4"/>
          <a:stretch>
            <a:fillRect/>
          </a:stretch>
        </p:blipFill>
        <p:spPr>
          <a:xfrm>
            <a:off x="719822" y="2743200"/>
            <a:ext cx="10752356" cy="1371599"/>
          </a:xfrm>
          <a:prstGeom prst="rect">
            <a:avLst/>
          </a:prstGeom>
        </p:spPr>
      </p:pic>
      <p:pic>
        <p:nvPicPr>
          <p:cNvPr id="6" name="Audio 5">
            <a:hlinkClick r:id="" action="ppaction://media"/>
            <a:extLst>
              <a:ext uri="{FF2B5EF4-FFF2-40B4-BE49-F238E27FC236}">
                <a16:creationId xmlns:a16="http://schemas.microsoft.com/office/drawing/2014/main" id="{99F05F2D-B822-4212-8DA2-3DD3E2697D6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80716293"/>
      </p:ext>
    </p:extLst>
  </p:cSld>
  <p:clrMapOvr>
    <a:masterClrMapping/>
  </p:clrMapOvr>
  <mc:AlternateContent xmlns:mc="http://schemas.openxmlformats.org/markup-compatibility/2006">
    <mc:Choice xmlns:p14="http://schemas.microsoft.com/office/powerpoint/2010/main" Requires="p14">
      <p:transition spd="slow" p14:dur="2000" advTm="9135"/>
    </mc:Choice>
    <mc:Fallback>
      <p:transition spd="slow" advTm="91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45BE3-0B00-4B6E-9203-7390FB8A0667}"/>
              </a:ext>
            </a:extLst>
          </p:cNvPr>
          <p:cNvSpPr>
            <a:spLocks noGrp="1"/>
          </p:cNvSpPr>
          <p:nvPr>
            <p:ph type="title"/>
          </p:nvPr>
        </p:nvSpPr>
        <p:spPr/>
        <p:txBody>
          <a:bodyPr/>
          <a:lstStyle/>
          <a:p>
            <a:r>
              <a:rPr lang="en-US" dirty="0"/>
              <a:t>Test Results</a:t>
            </a:r>
          </a:p>
        </p:txBody>
      </p:sp>
      <p:pic>
        <p:nvPicPr>
          <p:cNvPr id="5" name="Picture 4">
            <a:extLst>
              <a:ext uri="{FF2B5EF4-FFF2-40B4-BE49-F238E27FC236}">
                <a16:creationId xmlns:a16="http://schemas.microsoft.com/office/drawing/2014/main" id="{01488539-9E20-4808-B1B2-13FA63CC8599}"/>
              </a:ext>
            </a:extLst>
          </p:cNvPr>
          <p:cNvPicPr>
            <a:picLocks noChangeAspect="1"/>
          </p:cNvPicPr>
          <p:nvPr/>
        </p:nvPicPr>
        <p:blipFill>
          <a:blip r:embed="rId4"/>
          <a:stretch>
            <a:fillRect/>
          </a:stretch>
        </p:blipFill>
        <p:spPr>
          <a:xfrm>
            <a:off x="685800" y="764373"/>
            <a:ext cx="5944115" cy="5529551"/>
          </a:xfrm>
          <a:prstGeom prst="rect">
            <a:avLst/>
          </a:prstGeom>
        </p:spPr>
      </p:pic>
      <p:pic>
        <p:nvPicPr>
          <p:cNvPr id="6" name="Audio 5">
            <a:hlinkClick r:id="" action="ppaction://media"/>
            <a:extLst>
              <a:ext uri="{FF2B5EF4-FFF2-40B4-BE49-F238E27FC236}">
                <a16:creationId xmlns:a16="http://schemas.microsoft.com/office/drawing/2014/main" id="{79C255B5-72BE-4D3C-8F7A-DDFDB0CEE6D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29095711"/>
      </p:ext>
    </p:extLst>
  </p:cSld>
  <p:clrMapOvr>
    <a:masterClrMapping/>
  </p:clrMapOvr>
  <mc:AlternateContent xmlns:mc="http://schemas.openxmlformats.org/markup-compatibility/2006">
    <mc:Choice xmlns:p14="http://schemas.microsoft.com/office/powerpoint/2010/main" Requires="p14">
      <p:transition spd="slow" p14:dur="2000" advTm="17680"/>
    </mc:Choice>
    <mc:Fallback>
      <p:transition spd="slow" advTm="176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title="DevSec Ops Toolchain Diagram"/>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0D97CB79-A2A9-47CD-B7AF-1FE36322A2DC}"/>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3299"/>
    </mc:Choice>
    <mc:Fallback>
      <p:transition spd="slow" advTm="232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err="1"/>
              <a:t>DevSecOps</a:t>
            </a:r>
            <a:r>
              <a:rPr lang="en-US" dirty="0"/>
              <a:t> pipeline refers to integrating security into the software development lifecycle to build, test, and deploy secure software faster and easier. (Foster, 2021)</a:t>
            </a:r>
            <a:endParaRPr sz="1600" dirty="0"/>
          </a:p>
          <a:p>
            <a:pPr marL="685800" lvl="1" indent="-228600" algn="l" rtl="0">
              <a:lnSpc>
                <a:spcPct val="90000"/>
              </a:lnSpc>
              <a:spcBef>
                <a:spcPts val="500"/>
              </a:spcBef>
              <a:spcAft>
                <a:spcPts val="0"/>
              </a:spcAft>
              <a:buClr>
                <a:schemeClr val="lt1"/>
              </a:buClr>
              <a:buSzPts val="2000"/>
              <a:buChar char="•"/>
            </a:pPr>
            <a:r>
              <a:rPr lang="en-US" dirty="0"/>
              <a:t>Tools used include </a:t>
            </a:r>
            <a:r>
              <a:rPr lang="en-US" dirty="0" err="1"/>
              <a:t>CppCheck</a:t>
            </a:r>
            <a:r>
              <a:rPr lang="en-US" dirty="0"/>
              <a:t> and Google Test and CI/CD tools like Jenkins</a:t>
            </a:r>
            <a:endParaRPr lang="en-US" sz="1600" dirty="0"/>
          </a:p>
          <a:p>
            <a:pPr marL="1143000" lvl="2" indent="-228600">
              <a:buSzPts val="2000"/>
            </a:pPr>
            <a:r>
              <a:rPr lang="en-US" dirty="0" err="1"/>
              <a:t>CppCheck</a:t>
            </a:r>
            <a:r>
              <a:rPr lang="en-US" dirty="0"/>
              <a:t> is a static analysis tool to check C/C++ code for common errors and coding standards. </a:t>
            </a:r>
          </a:p>
          <a:p>
            <a:pPr marL="1143000" lvl="2" indent="-228600">
              <a:buSzPts val="2000"/>
            </a:pPr>
            <a:r>
              <a:rPr lang="en-US" dirty="0"/>
              <a:t>Google test automates C++ unit tests with user defined assertions, value parameterized, and type parameterized tests. </a:t>
            </a:r>
          </a:p>
          <a:p>
            <a:pPr marL="1143000" lvl="2" indent="-228600">
              <a:buSzPts val="2000"/>
            </a:pPr>
            <a:r>
              <a:rPr lang="en-US" dirty="0"/>
              <a:t>Jenkins continuous integration tool can automate unit tests</a:t>
            </a:r>
          </a:p>
          <a:p>
            <a:pPr marL="685800" lvl="1" indent="-228600">
              <a:buSzPts val="2000"/>
            </a:pPr>
            <a:r>
              <a:rPr lang="en-US" dirty="0"/>
              <a:t>These tools are used all throughout the pre-production stages of the </a:t>
            </a:r>
            <a:r>
              <a:rPr lang="en-US" dirty="0" err="1"/>
              <a:t>DevSecOps</a:t>
            </a:r>
            <a:r>
              <a:rPr lang="en-US" dirty="0"/>
              <a:t> Pipeline to ensure proper coding standards and best secure practices are constantly being followed</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4891D964-E2FD-4BE5-B27F-3D422C5A151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491"/>
    </mc:Choice>
    <mc:Fallback>
      <p:transition spd="slow" advTm="25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The solutions that this plan solves is getting an early and proactive start in implementing secure coding standards to ensure security is incorporated in the design from the beginning</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By doing so, we reduce the errors that can occur via logical errors or insecure coding practices that can lead to devastating breakdowns of infrastructure or attacks by hackers looking to damage the company or extort money from Green Pace</a:t>
            </a: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3D4395E1-E3E6-4EA0-95EC-E38661B39E0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3787"/>
    </mc:Choice>
    <mc:Fallback>
      <p:transition spd="slow" advTm="237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0"/>
              </a:spcAft>
              <a:buClr>
                <a:schemeClr val="lt1"/>
              </a:buClr>
              <a:buSzPts val="2000"/>
              <a:buChar char="•"/>
            </a:pPr>
            <a:r>
              <a:rPr lang="en-US" sz="1800" dirty="0"/>
              <a:t>This strategy still requires tools to monitor and perform health checks of systems like Azure DevOps or GitLab to support collaboration between Development, Security and Ops teams </a:t>
            </a:r>
            <a:r>
              <a:rPr lang="en-US" sz="1600" dirty="0"/>
              <a:t> </a:t>
            </a:r>
          </a:p>
          <a:p>
            <a:pPr marL="228600" lvl="0" indent="-228600" algn="l" rtl="0">
              <a:lnSpc>
                <a:spcPct val="90000"/>
              </a:lnSpc>
              <a:spcBef>
                <a:spcPts val="0"/>
              </a:spcBef>
              <a:spcAft>
                <a:spcPts val="0"/>
              </a:spcAft>
              <a:buClr>
                <a:schemeClr val="lt1"/>
              </a:buClr>
              <a:buSzPts val="2000"/>
              <a:buChar char="•"/>
            </a:pPr>
            <a:endParaRPr lang="en-US" sz="1800" dirty="0"/>
          </a:p>
          <a:p>
            <a:pPr marL="228600" lvl="0" indent="-228600" algn="l" rtl="0">
              <a:lnSpc>
                <a:spcPct val="90000"/>
              </a:lnSpc>
              <a:spcBef>
                <a:spcPts val="0"/>
              </a:spcBef>
              <a:spcAft>
                <a:spcPts val="0"/>
              </a:spcAft>
              <a:buClr>
                <a:schemeClr val="lt1"/>
              </a:buClr>
              <a:buSzPts val="2000"/>
              <a:buChar char="•"/>
            </a:pPr>
            <a:r>
              <a:rPr lang="en-US" sz="1800" dirty="0"/>
              <a:t>Some risks of using this strategy include slower development process inherently due to the nature or constantly testing and performing code reviews </a:t>
            </a:r>
          </a:p>
          <a:p>
            <a:pPr marL="228600" lvl="0" indent="-228600" algn="l" rtl="0">
              <a:lnSpc>
                <a:spcPct val="90000"/>
              </a:lnSpc>
              <a:spcBef>
                <a:spcPts val="0"/>
              </a:spcBef>
              <a:spcAft>
                <a:spcPts val="0"/>
              </a:spcAft>
              <a:buClr>
                <a:schemeClr val="lt1"/>
              </a:buClr>
              <a:buSzPts val="2000"/>
              <a:buChar char="•"/>
            </a:pPr>
            <a:endParaRPr lang="en-US" sz="1800" dirty="0"/>
          </a:p>
          <a:p>
            <a:pPr marL="228600" lvl="0" indent="-228600" algn="l" rtl="0">
              <a:lnSpc>
                <a:spcPct val="90000"/>
              </a:lnSpc>
              <a:spcBef>
                <a:spcPts val="0"/>
              </a:spcBef>
              <a:spcAft>
                <a:spcPts val="0"/>
              </a:spcAft>
              <a:buClr>
                <a:schemeClr val="lt1"/>
              </a:buClr>
              <a:buSzPts val="2000"/>
              <a:buChar char="•"/>
            </a:pPr>
            <a:r>
              <a:rPr lang="en-US" sz="1800" dirty="0"/>
              <a:t>Agile methodologies can help streamline the development process and Agile tools like Jira/Confluence and others can support this methodology </a:t>
            </a:r>
          </a:p>
          <a:p>
            <a:pPr marL="685800" lvl="1" indent="-228600">
              <a:spcBef>
                <a:spcPts val="0"/>
              </a:spcBef>
              <a:buSzPts val="2000"/>
            </a:pPr>
            <a:r>
              <a:rPr lang="en-US" dirty="0"/>
              <a:t>This article provides further information on how Agile can make the development process more efficient: </a:t>
            </a:r>
            <a:r>
              <a:rPr lang="en-US" dirty="0">
                <a:hlinkClick r:id="rId6"/>
              </a:rPr>
              <a:t>https://angel.co/blog/agile-methodology-a-primer-on-moving-fast</a:t>
            </a:r>
            <a:endParaRPr lang="en-US" dirty="0"/>
          </a:p>
          <a:p>
            <a:pPr marL="685800" lvl="1" indent="-228600">
              <a:spcBef>
                <a:spcPts val="0"/>
              </a:spcBef>
              <a:buSzPts val="2000"/>
            </a:pPr>
            <a:endParaRPr lang="en-US" sz="1800" dirty="0"/>
          </a:p>
          <a:p>
            <a:pPr marL="228600" indent="-228600">
              <a:spcBef>
                <a:spcPts val="0"/>
              </a:spcBef>
              <a:buSzPts val="2000"/>
            </a:pPr>
            <a:r>
              <a:rPr lang="en-US" sz="1800" dirty="0"/>
              <a:t>Using the example of Equifax’s data breach in 2017, a consumer complaint web portal with a known vulnerability was exploited and resulted in the breach of millions of people’s data and credit information. This can easily be avoided by having a system in place that promotes and supports continuous deployment of security patches</a:t>
            </a:r>
          </a:p>
          <a:p>
            <a:pPr marL="685800" lvl="1" indent="-228600">
              <a:spcBef>
                <a:spcPts val="0"/>
              </a:spcBef>
              <a:buSzPts val="2000"/>
            </a:pPr>
            <a:r>
              <a:rPr lang="en-US" sz="1800" dirty="0"/>
              <a:t>Learn more about the Equifax data breach here: </a:t>
            </a:r>
            <a:r>
              <a:rPr lang="en-US" sz="1800" dirty="0">
                <a:hlinkClick r:id="rId7"/>
              </a:rPr>
              <a:t>https://www.csoonline.com/article/3444488/equifax-data-breach-faq-what-happened-who-was-affected-what-was-the-impact.html#toc-1</a:t>
            </a:r>
            <a:endParaRPr lang="en-US" sz="1800" dirty="0"/>
          </a:p>
        </p:txBody>
      </p:sp>
      <p:pic>
        <p:nvPicPr>
          <p:cNvPr id="225" name="Google Shape;225;p12" descr="Green Pace logo"/>
          <p:cNvPicPr preferRelativeResize="0"/>
          <p:nvPr/>
        </p:nvPicPr>
        <p:blipFill>
          <a:blip r:embed="rId8">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D9939352-EA68-469C-B419-109EEA092914}"/>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0080"/>
    </mc:Choice>
    <mc:Fallback>
      <p:transition spd="slow" advTm="900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Continue to practice and implement CERT C++ Secure Coding Standards</a:t>
            </a:r>
          </a:p>
          <a:p>
            <a:pPr marL="228600" lvl="0" indent="-228600" algn="l" rtl="0">
              <a:lnSpc>
                <a:spcPct val="90000"/>
              </a:lnSpc>
              <a:spcBef>
                <a:spcPts val="0"/>
              </a:spcBef>
              <a:spcAft>
                <a:spcPts val="0"/>
              </a:spcAft>
              <a:buClr>
                <a:schemeClr val="lt1"/>
              </a:buClr>
              <a:buSzPts val="2200"/>
              <a:buChar char="•"/>
            </a:pPr>
            <a:endParaRPr lang="en-US" sz="1800" dirty="0"/>
          </a:p>
          <a:p>
            <a:pPr marL="228600" lvl="0" indent="-228600" algn="l" rtl="0">
              <a:lnSpc>
                <a:spcPct val="90000"/>
              </a:lnSpc>
              <a:spcBef>
                <a:spcPts val="0"/>
              </a:spcBef>
              <a:spcAft>
                <a:spcPts val="0"/>
              </a:spcAft>
              <a:buClr>
                <a:schemeClr val="lt1"/>
              </a:buClr>
              <a:buSzPts val="2200"/>
              <a:buChar char="•"/>
            </a:pPr>
            <a:r>
              <a:rPr lang="en-US" dirty="0"/>
              <a:t>Track software vulnerabilities found in testing with issue tracking tools like Jira </a:t>
            </a:r>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t>Provide tools to report vulnerabilities found in legacy code still in use so that plans can be created to patch the vulnerabilities</a:t>
            </a:r>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t>Create AI tools to help scan for and if necessary, report or implement secure coding practices in areas</a:t>
            </a:r>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t>Utilize outside sources such as white hat hacking companies to find vulnerabilities in our software</a:t>
            </a: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8E804140-BD5C-445E-8DC0-E62E97EE0D3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2038"/>
    </mc:Choice>
    <mc:Fallback>
      <p:transition spd="slow" advTm="42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Foster, S. (2021, January 22). </a:t>
            </a:r>
            <a:r>
              <a:rPr lang="en-US" dirty="0" err="1"/>
              <a:t>DevSecOps</a:t>
            </a:r>
            <a:r>
              <a:rPr lang="en-US" dirty="0"/>
              <a:t> Pipeline Overview: </a:t>
            </a:r>
            <a:r>
              <a:rPr lang="en-US" dirty="0" err="1"/>
              <a:t>DevSecOps</a:t>
            </a:r>
            <a:r>
              <a:rPr lang="en-US" dirty="0"/>
              <a:t> Simplified. Perforce Software. </a:t>
            </a:r>
            <a:r>
              <a:rPr lang="en-US" dirty="0">
                <a:hlinkClick r:id="rId6"/>
              </a:rPr>
              <a:t>https://www.perforce.com/blog/kw/devsecops-pipeline-overview</a:t>
            </a:r>
            <a:r>
              <a:rPr lang="en-US" dirty="0"/>
              <a:t>.  </a:t>
            </a:r>
            <a:endParaRPr dirty="0"/>
          </a:p>
        </p:txBody>
      </p:sp>
      <p:pic>
        <p:nvPicPr>
          <p:cNvPr id="239" name="Google Shape;239;p14"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92D8CEF1-40F6-4764-81E5-5D6C519EA9C3}"/>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951"/>
    </mc:Choice>
    <mc:Fallback>
      <p:transition spd="slow" advTm="7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1736901"/>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This policy defines the core security principles; C/C++ coding standards; authorization, authentication, and auditing standards; and data encryption standards to ensure consistent implementation of </a:t>
            </a:r>
            <a:r>
              <a:rPr lang="en-US"/>
              <a:t>secure principles.</a:t>
            </a:r>
            <a:endParaRPr lang="en-US" dirty="0"/>
          </a:p>
        </p:txBody>
      </p:sp>
      <p:pic>
        <p:nvPicPr>
          <p:cNvPr id="153" name="Google Shape;153;p3" descr="Shows the following layers of developer defense: Physical security, Cloud security, Perimeter security, network security, Host security, Endpoint security, APP security and critical assets, systems, and data security." title="NHS (Healthcare) Defense in Depth – Shaun Van Niekerk"/>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A63A1225-97EF-46CC-A5FF-2658F97BF158}"/>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449"/>
    </mc:Choice>
    <mc:Fallback>
      <p:transition spd="slow" advTm="164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lnSpcReduction="10000"/>
          </a:bodyPr>
          <a:lstStyle/>
          <a:p>
            <a:pPr marL="228600" lvl="0" indent="-88900" algn="l" rtl="0">
              <a:lnSpc>
                <a:spcPct val="90000"/>
              </a:lnSpc>
              <a:spcBef>
                <a:spcPts val="1000"/>
              </a:spcBef>
              <a:spcAft>
                <a:spcPts val="0"/>
              </a:spcAft>
              <a:buClr>
                <a:schemeClr val="lt1"/>
              </a:buClr>
              <a:buSzPts val="2200"/>
              <a:buNone/>
            </a:pPr>
            <a:r>
              <a:rPr lang="en-US" dirty="0"/>
              <a:t>This threat matrix is populated using the summary of Risk Assessments from the Green Pace Secure Development Policy document. </a:t>
            </a:r>
            <a:endParaRPr dirty="0"/>
          </a:p>
        </p:txBody>
      </p:sp>
      <p:graphicFrame>
        <p:nvGraphicFramePr>
          <p:cNvPr id="161" name="Google Shape;161;p4"/>
          <p:cNvGraphicFramePr/>
          <p:nvPr>
            <p:extLst>
              <p:ext uri="{D42A27DB-BD31-4B8C-83A1-F6EECF244321}">
                <p14:modId xmlns:p14="http://schemas.microsoft.com/office/powerpoint/2010/main" val="2104211460"/>
              </p:ext>
            </p:extLst>
          </p:nvPr>
        </p:nvGraphicFramePr>
        <p:xfrm>
          <a:off x="3171900" y="2561050"/>
          <a:ext cx="7835225" cy="4207695"/>
        </p:xfrm>
        <a:graphic>
          <a:graphicData uri="http://schemas.openxmlformats.org/drawingml/2006/table">
            <a:tbl>
              <a:tblPr>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STD-002-CPP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STD-003-CPP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STD-004-CPP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STD-005-CPP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STD-007-CPP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STD-008-CPP</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STD-002-CPP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STD-003-CPP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STD-004-CPP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STD-005-CPP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STD-007-CPP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STD-008-CPP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STD-009-CPP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STD-0010-CPP</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STD-001-CPP</a:t>
                      </a:r>
                    </a:p>
                    <a:p>
                      <a:pPr marL="0" marR="0" lvl="0" indent="0" algn="ctr" rtl="0">
                        <a:lnSpc>
                          <a:spcPct val="100000"/>
                        </a:lnSpc>
                        <a:spcBef>
                          <a:spcPts val="0"/>
                        </a:spcBef>
                        <a:spcAft>
                          <a:spcPts val="0"/>
                        </a:spcAft>
                        <a:buClr>
                          <a:srgbClr val="000000"/>
                        </a:buClr>
                        <a:buSzPts val="3600"/>
                        <a:buFont typeface="Arial"/>
                        <a:buNone/>
                      </a:pP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STD-001-CPP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STD-006-CPP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STD-009-CPP</a:t>
                      </a:r>
                    </a:p>
                    <a:p>
                      <a:pPr marL="0" marR="0" lvl="0" indent="0" algn="ctr" rtl="0">
                        <a:lnSpc>
                          <a:spcPct val="100000"/>
                        </a:lnSpc>
                        <a:spcBef>
                          <a:spcPts val="0"/>
                        </a:spcBef>
                        <a:spcAft>
                          <a:spcPts val="0"/>
                        </a:spcAft>
                        <a:buClr>
                          <a:srgbClr val="000000"/>
                        </a:buClr>
                        <a:buSzPts val="3600"/>
                        <a:buFont typeface="Arial"/>
                        <a:buNone/>
                      </a:pPr>
                      <a:r>
                        <a:rPr lang="en-US" sz="1400" u="none" strike="noStrike" cap="none" dirty="0"/>
                        <a:t>STD-0010-CPP</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605C5809-D003-42D2-BDF5-2A798613E83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7711"/>
    </mc:Choice>
    <mc:Fallback>
      <p:transition spd="slow" advTm="27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90000"/>
              </a:lnSpc>
              <a:spcBef>
                <a:spcPts val="0"/>
              </a:spcBef>
              <a:spcAft>
                <a:spcPts val="0"/>
              </a:spcAft>
              <a:buClr>
                <a:schemeClr val="lt1"/>
              </a:buClr>
              <a:buSzPts val="2200"/>
              <a:buChar char="•"/>
            </a:pPr>
            <a:r>
              <a:rPr lang="en-US" dirty="0"/>
              <a:t>Validate Input Data</a:t>
            </a: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STD-002-CPP</a:t>
            </a: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STD-003-CPP</a:t>
            </a: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STD-005-CPP</a:t>
            </a:r>
            <a:endParaRPr lang="en-US" dirty="0"/>
          </a:p>
          <a:p>
            <a:pPr marL="228600" lvl="0" indent="-228600" algn="l" rtl="0">
              <a:lnSpc>
                <a:spcPct val="90000"/>
              </a:lnSpc>
              <a:spcBef>
                <a:spcPts val="0"/>
              </a:spcBef>
              <a:spcAft>
                <a:spcPts val="0"/>
              </a:spcAft>
              <a:buClr>
                <a:schemeClr val="lt1"/>
              </a:buClr>
              <a:buSzPts val="2200"/>
              <a:buChar char="•"/>
            </a:pPr>
            <a:r>
              <a:rPr lang="en-US" dirty="0"/>
              <a:t>Heed Compiler Warnings</a:t>
            </a:r>
          </a:p>
          <a:p>
            <a:pPr marL="228600" lvl="0" indent="-228600" algn="l" rtl="0">
              <a:lnSpc>
                <a:spcPct val="90000"/>
              </a:lnSpc>
              <a:spcBef>
                <a:spcPts val="0"/>
              </a:spcBef>
              <a:spcAft>
                <a:spcPts val="0"/>
              </a:spcAft>
              <a:buClr>
                <a:schemeClr val="lt1"/>
              </a:buClr>
              <a:buSzPts val="2200"/>
              <a:buChar char="•"/>
            </a:pPr>
            <a:r>
              <a:rPr lang="en-US" dirty="0"/>
              <a:t>Architect and Design for Security Policies</a:t>
            </a: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STD-006-CPP</a:t>
            </a: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STD-007-CPP</a:t>
            </a:r>
            <a:endParaRPr lang="en-US" sz="1800" dirty="0">
              <a:latin typeface="Calibri" panose="020F0502020204030204" pitchFamily="34" charset="0"/>
              <a:ea typeface="Calibri" panose="020F0502020204030204" pitchFamily="34" charset="0"/>
            </a:endParaRP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STD-008-CPP</a:t>
            </a: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STD-010-CPP</a:t>
            </a:r>
            <a:endParaRPr lang="en-US" dirty="0"/>
          </a:p>
          <a:p>
            <a:pPr marL="228600" lvl="0" indent="-228600" algn="l" rtl="0">
              <a:lnSpc>
                <a:spcPct val="90000"/>
              </a:lnSpc>
              <a:spcBef>
                <a:spcPts val="0"/>
              </a:spcBef>
              <a:spcAft>
                <a:spcPts val="0"/>
              </a:spcAft>
              <a:buClr>
                <a:schemeClr val="lt1"/>
              </a:buClr>
              <a:buSzPts val="2200"/>
              <a:buChar char="•"/>
            </a:pPr>
            <a:r>
              <a:rPr lang="en-US" dirty="0"/>
              <a:t>Keep It Simple</a:t>
            </a: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STD-001-CPP</a:t>
            </a: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STD-009-CPP</a:t>
            </a:r>
            <a:endParaRPr lang="en-US" dirty="0"/>
          </a:p>
          <a:p>
            <a:pPr marL="228600" lvl="0" indent="-228600" algn="l" rtl="0">
              <a:lnSpc>
                <a:spcPct val="90000"/>
              </a:lnSpc>
              <a:spcBef>
                <a:spcPts val="0"/>
              </a:spcBef>
              <a:spcAft>
                <a:spcPts val="0"/>
              </a:spcAft>
              <a:buClr>
                <a:schemeClr val="lt1"/>
              </a:buClr>
              <a:buSzPts val="2200"/>
              <a:buChar char="•"/>
            </a:pPr>
            <a:r>
              <a:rPr lang="en-US" dirty="0"/>
              <a:t>Default Deny</a:t>
            </a:r>
          </a:p>
          <a:p>
            <a:pPr marL="228600" lvl="0" indent="-228600" algn="l" rtl="0">
              <a:lnSpc>
                <a:spcPct val="90000"/>
              </a:lnSpc>
              <a:spcBef>
                <a:spcPts val="0"/>
              </a:spcBef>
              <a:spcAft>
                <a:spcPts val="0"/>
              </a:spcAft>
              <a:buClr>
                <a:schemeClr val="lt1"/>
              </a:buClr>
              <a:buSzPts val="2200"/>
              <a:buChar char="•"/>
            </a:pPr>
            <a:r>
              <a:rPr lang="en-US" dirty="0"/>
              <a:t>Adhere to the Principle of Least Privilege</a:t>
            </a:r>
          </a:p>
          <a:p>
            <a:pPr marL="228600" lvl="0" indent="-228600" algn="l" rtl="0">
              <a:lnSpc>
                <a:spcPct val="90000"/>
              </a:lnSpc>
              <a:spcBef>
                <a:spcPts val="0"/>
              </a:spcBef>
              <a:spcAft>
                <a:spcPts val="0"/>
              </a:spcAft>
              <a:buClr>
                <a:schemeClr val="lt1"/>
              </a:buClr>
              <a:buSzPts val="2200"/>
              <a:buChar char="•"/>
            </a:pPr>
            <a:r>
              <a:rPr lang="en-US" dirty="0"/>
              <a:t>Sanitize Data Sent to Other Systems</a:t>
            </a:r>
          </a:p>
          <a:p>
            <a:pPr marL="685800" lvl="1" indent="-228600">
              <a:spcBef>
                <a:spcPts val="0"/>
              </a:spcBef>
              <a:buSzPts val="2200"/>
            </a:pPr>
            <a:r>
              <a:rPr lang="en-US" sz="1800" dirty="0">
                <a:effectLst/>
                <a:latin typeface="Calibri" panose="020F0502020204030204" pitchFamily="34" charset="0"/>
                <a:ea typeface="Calibri" panose="020F0502020204030204" pitchFamily="34" charset="0"/>
              </a:rPr>
              <a:t>STD-004-CPP</a:t>
            </a:r>
            <a:endParaRPr lang="en-US" dirty="0"/>
          </a:p>
          <a:p>
            <a:pPr marL="228600" lvl="0" indent="-228600" algn="l" rtl="0">
              <a:lnSpc>
                <a:spcPct val="90000"/>
              </a:lnSpc>
              <a:spcBef>
                <a:spcPts val="0"/>
              </a:spcBef>
              <a:spcAft>
                <a:spcPts val="0"/>
              </a:spcAft>
              <a:buClr>
                <a:schemeClr val="lt1"/>
              </a:buClr>
              <a:buSzPts val="2200"/>
              <a:buChar char="•"/>
            </a:pPr>
            <a:r>
              <a:rPr lang="en-US" dirty="0"/>
              <a:t>Practice Defense in Depth </a:t>
            </a:r>
          </a:p>
          <a:p>
            <a:pPr marL="228600" lvl="0" indent="-228600" algn="l" rtl="0">
              <a:lnSpc>
                <a:spcPct val="90000"/>
              </a:lnSpc>
              <a:spcBef>
                <a:spcPts val="0"/>
              </a:spcBef>
              <a:spcAft>
                <a:spcPts val="0"/>
              </a:spcAft>
              <a:buClr>
                <a:schemeClr val="lt1"/>
              </a:buClr>
              <a:buSzPts val="2200"/>
              <a:buChar char="•"/>
            </a:pPr>
            <a:r>
              <a:rPr lang="en-US" dirty="0"/>
              <a:t>Use Effective Quality Assurance Techniques</a:t>
            </a:r>
          </a:p>
          <a:p>
            <a:pPr marL="228600" lvl="0" indent="-228600" algn="l" rtl="0">
              <a:lnSpc>
                <a:spcPct val="90000"/>
              </a:lnSpc>
              <a:spcBef>
                <a:spcPts val="0"/>
              </a:spcBef>
              <a:spcAft>
                <a:spcPts val="0"/>
              </a:spcAft>
              <a:buClr>
                <a:schemeClr val="lt1"/>
              </a:buClr>
              <a:buSzPts val="2200"/>
              <a:buChar char="•"/>
            </a:pPr>
            <a:r>
              <a:rPr lang="en-US" dirty="0"/>
              <a:t>Adopt a Secure Coding Standard</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715190DE-411B-49DA-AE7B-F425BFF37221}"/>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2394"/>
    </mc:Choice>
    <mc:Fallback>
      <p:transition spd="slow" advTm="223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0"/>
              </a:spcAft>
              <a:buClr>
                <a:schemeClr val="lt1"/>
              </a:buClr>
              <a:buSzPts val="2000"/>
              <a:buChar char="•"/>
            </a:pPr>
            <a:r>
              <a:rPr lang="en-US" sz="1800" b="1" dirty="0">
                <a:effectLst/>
                <a:latin typeface="Calibri" panose="020F0502020204030204" pitchFamily="34" charset="0"/>
                <a:ea typeface="Calibri" panose="020F0502020204030204" pitchFamily="34" charset="0"/>
              </a:rPr>
              <a:t>Data Type - </a:t>
            </a:r>
            <a:r>
              <a:rPr lang="en-US" sz="1800" dirty="0">
                <a:effectLst/>
                <a:latin typeface="Calibri" panose="020F0502020204030204" pitchFamily="34" charset="0"/>
                <a:ea typeface="Calibri" panose="020F0502020204030204" pitchFamily="34" charset="0"/>
              </a:rPr>
              <a:t>STD-001-CPP</a:t>
            </a:r>
          </a:p>
          <a:p>
            <a:pPr marL="228600" lvl="0" indent="-228600" algn="l" rtl="0">
              <a:lnSpc>
                <a:spcPct val="90000"/>
              </a:lnSpc>
              <a:spcBef>
                <a:spcPts val="0"/>
              </a:spcBef>
              <a:spcAft>
                <a:spcPts val="0"/>
              </a:spcAft>
              <a:buClr>
                <a:schemeClr val="lt1"/>
              </a:buClr>
              <a:buSzPts val="2000"/>
              <a:buChar char="•"/>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1800" b="1" dirty="0">
                <a:effectLst/>
                <a:latin typeface="Calibri" panose="020F0502020204030204" pitchFamily="34" charset="0"/>
                <a:ea typeface="Calibri" panose="020F0502020204030204" pitchFamily="34" charset="0"/>
              </a:rPr>
              <a:t>Data Value - </a:t>
            </a:r>
            <a:r>
              <a:rPr lang="en-US" sz="1800" dirty="0">
                <a:effectLst/>
                <a:latin typeface="Calibri" panose="020F0502020204030204" pitchFamily="34" charset="0"/>
                <a:ea typeface="Calibri" panose="020F0502020204030204" pitchFamily="34" charset="0"/>
              </a:rPr>
              <a:t>STD-002-CPP</a:t>
            </a:r>
          </a:p>
          <a:p>
            <a:pPr marL="228600" lvl="0" indent="-228600" algn="l" rtl="0">
              <a:lnSpc>
                <a:spcPct val="90000"/>
              </a:lnSpc>
              <a:spcBef>
                <a:spcPts val="0"/>
              </a:spcBef>
              <a:spcAft>
                <a:spcPts val="0"/>
              </a:spcAft>
              <a:buClr>
                <a:schemeClr val="lt1"/>
              </a:buClr>
              <a:buSzPts val="2000"/>
              <a:buChar char="•"/>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1800" b="1" dirty="0">
                <a:effectLst/>
                <a:latin typeface="Calibri" panose="020F0502020204030204" pitchFamily="34" charset="0"/>
                <a:ea typeface="Calibri" panose="020F0502020204030204" pitchFamily="34" charset="0"/>
              </a:rPr>
              <a:t>String Correctness - </a:t>
            </a:r>
            <a:r>
              <a:rPr lang="en-US" sz="1800" dirty="0">
                <a:effectLst/>
                <a:latin typeface="Calibri" panose="020F0502020204030204" pitchFamily="34" charset="0"/>
                <a:ea typeface="Calibri" panose="020F0502020204030204" pitchFamily="34" charset="0"/>
              </a:rPr>
              <a:t>STD-003-CPP</a:t>
            </a:r>
          </a:p>
          <a:p>
            <a:pPr marL="228600" lvl="0" indent="-228600" algn="l" rtl="0">
              <a:lnSpc>
                <a:spcPct val="90000"/>
              </a:lnSpc>
              <a:spcBef>
                <a:spcPts val="0"/>
              </a:spcBef>
              <a:spcAft>
                <a:spcPts val="0"/>
              </a:spcAft>
              <a:buClr>
                <a:schemeClr val="lt1"/>
              </a:buClr>
              <a:buSzPts val="2000"/>
              <a:buChar char="•"/>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1800" b="1" dirty="0">
                <a:effectLst/>
                <a:latin typeface="Calibri" panose="020F0502020204030204" pitchFamily="34" charset="0"/>
                <a:ea typeface="Calibri" panose="020F0502020204030204" pitchFamily="34" charset="0"/>
              </a:rPr>
              <a:t>SQL Injection - </a:t>
            </a:r>
            <a:r>
              <a:rPr lang="en-US" sz="1800" dirty="0">
                <a:effectLst/>
                <a:latin typeface="Calibri" panose="020F0502020204030204" pitchFamily="34" charset="0"/>
                <a:ea typeface="Calibri" panose="020F0502020204030204" pitchFamily="34" charset="0"/>
              </a:rPr>
              <a:t>STD-004-CPP</a:t>
            </a:r>
          </a:p>
          <a:p>
            <a:pPr marL="228600" lvl="0" indent="-228600" algn="l" rtl="0">
              <a:lnSpc>
                <a:spcPct val="90000"/>
              </a:lnSpc>
              <a:spcBef>
                <a:spcPts val="0"/>
              </a:spcBef>
              <a:spcAft>
                <a:spcPts val="0"/>
              </a:spcAft>
              <a:buClr>
                <a:schemeClr val="lt1"/>
              </a:buClr>
              <a:buSzPts val="2000"/>
              <a:buChar char="•"/>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1800" b="1" dirty="0">
                <a:effectLst/>
                <a:latin typeface="Calibri" panose="020F0502020204030204" pitchFamily="34" charset="0"/>
                <a:ea typeface="Calibri" panose="020F0502020204030204" pitchFamily="34" charset="0"/>
              </a:rPr>
              <a:t>Memory Protection</a:t>
            </a:r>
            <a:r>
              <a:rPr lang="en-US" sz="1800" b="1" dirty="0">
                <a:latin typeface="Calibri" panose="020F0502020204030204" pitchFamily="34" charset="0"/>
                <a:ea typeface="Calibri" panose="020F0502020204030204" pitchFamily="34" charset="0"/>
              </a:rPr>
              <a:t> - </a:t>
            </a:r>
            <a:r>
              <a:rPr lang="en-US" sz="1800" dirty="0">
                <a:effectLst/>
                <a:latin typeface="Calibri" panose="020F0502020204030204" pitchFamily="34" charset="0"/>
                <a:ea typeface="Calibri" panose="020F0502020204030204" pitchFamily="34" charset="0"/>
              </a:rPr>
              <a:t>STD-005-CPP</a:t>
            </a:r>
          </a:p>
          <a:p>
            <a:pPr marL="228600" lvl="0" indent="-228600" algn="l" rtl="0">
              <a:lnSpc>
                <a:spcPct val="90000"/>
              </a:lnSpc>
              <a:spcBef>
                <a:spcPts val="0"/>
              </a:spcBef>
              <a:spcAft>
                <a:spcPts val="0"/>
              </a:spcAft>
              <a:buClr>
                <a:schemeClr val="lt1"/>
              </a:buClr>
              <a:buSzPts val="2000"/>
              <a:buChar char="•"/>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1800" b="1" dirty="0">
                <a:effectLst/>
                <a:latin typeface="Calibri" panose="020F0502020204030204" pitchFamily="34" charset="0"/>
                <a:ea typeface="Calibri" panose="020F0502020204030204" pitchFamily="34" charset="0"/>
              </a:rPr>
              <a:t>Assertions - </a:t>
            </a:r>
            <a:r>
              <a:rPr lang="en-US" sz="1800" dirty="0">
                <a:effectLst/>
                <a:latin typeface="Calibri" panose="020F0502020204030204" pitchFamily="34" charset="0"/>
                <a:ea typeface="Calibri" panose="020F0502020204030204" pitchFamily="34" charset="0"/>
              </a:rPr>
              <a:t>STD-006-CPP </a:t>
            </a:r>
          </a:p>
          <a:p>
            <a:pPr marL="228600" lvl="0" indent="-228600" algn="l" rtl="0">
              <a:lnSpc>
                <a:spcPct val="90000"/>
              </a:lnSpc>
              <a:spcBef>
                <a:spcPts val="0"/>
              </a:spcBef>
              <a:spcAft>
                <a:spcPts val="0"/>
              </a:spcAft>
              <a:buClr>
                <a:schemeClr val="lt1"/>
              </a:buClr>
              <a:buSzPts val="2000"/>
              <a:buChar char="•"/>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1800" b="1" dirty="0">
                <a:effectLst/>
                <a:latin typeface="Calibri" panose="020F0502020204030204" pitchFamily="34" charset="0"/>
                <a:ea typeface="Calibri" panose="020F0502020204030204" pitchFamily="34" charset="0"/>
              </a:rPr>
              <a:t>Exceptions</a:t>
            </a:r>
            <a:r>
              <a:rPr lang="en-US" sz="1800" b="1" dirty="0">
                <a:latin typeface="Calibri" panose="020F0502020204030204" pitchFamily="34" charset="0"/>
                <a:ea typeface="Calibri" panose="020F0502020204030204" pitchFamily="34" charset="0"/>
              </a:rPr>
              <a:t> - </a:t>
            </a:r>
            <a:r>
              <a:rPr lang="en-US" sz="1800" dirty="0">
                <a:effectLst/>
                <a:latin typeface="Calibri" panose="020F0502020204030204" pitchFamily="34" charset="0"/>
                <a:ea typeface="Calibri" panose="020F0502020204030204" pitchFamily="34" charset="0"/>
              </a:rPr>
              <a:t>STD-007-CPP </a:t>
            </a:r>
          </a:p>
          <a:p>
            <a:pPr marL="228600" lvl="0" indent="-228600" algn="l" rtl="0">
              <a:lnSpc>
                <a:spcPct val="90000"/>
              </a:lnSpc>
              <a:spcBef>
                <a:spcPts val="0"/>
              </a:spcBef>
              <a:spcAft>
                <a:spcPts val="0"/>
              </a:spcAft>
              <a:buClr>
                <a:schemeClr val="lt1"/>
              </a:buClr>
              <a:buSzPts val="2000"/>
              <a:buChar char="•"/>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1800" b="1" dirty="0">
                <a:effectLst/>
                <a:latin typeface="Calibri" panose="020F0502020204030204" pitchFamily="34" charset="0"/>
                <a:ea typeface="Calibri" panose="020F0502020204030204" pitchFamily="34" charset="0"/>
              </a:rPr>
              <a:t>Input/Output - </a:t>
            </a:r>
            <a:r>
              <a:rPr lang="en-US" sz="1800" dirty="0">
                <a:effectLst/>
                <a:latin typeface="Calibri" panose="020F0502020204030204" pitchFamily="34" charset="0"/>
                <a:ea typeface="Calibri" panose="020F0502020204030204" pitchFamily="34" charset="0"/>
              </a:rPr>
              <a:t>STD-008-CPP</a:t>
            </a:r>
          </a:p>
          <a:p>
            <a:pPr marL="228600" lvl="0" indent="-228600" algn="l" rtl="0">
              <a:lnSpc>
                <a:spcPct val="90000"/>
              </a:lnSpc>
              <a:spcBef>
                <a:spcPts val="0"/>
              </a:spcBef>
              <a:spcAft>
                <a:spcPts val="0"/>
              </a:spcAft>
              <a:buClr>
                <a:schemeClr val="lt1"/>
              </a:buClr>
              <a:buSzPts val="2000"/>
              <a:buChar char="•"/>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1800" b="1" dirty="0">
                <a:effectLst/>
                <a:latin typeface="Calibri" panose="020F0502020204030204" pitchFamily="34" charset="0"/>
                <a:ea typeface="Calibri" panose="020F0502020204030204" pitchFamily="34" charset="0"/>
              </a:rPr>
              <a:t>Constructor Initialization - </a:t>
            </a:r>
            <a:r>
              <a:rPr lang="en-US" sz="1800" dirty="0">
                <a:effectLst/>
                <a:latin typeface="Calibri" panose="020F0502020204030204" pitchFamily="34" charset="0"/>
                <a:ea typeface="Calibri" panose="020F0502020204030204" pitchFamily="34" charset="0"/>
              </a:rPr>
              <a:t>STD-009-CPP</a:t>
            </a:r>
          </a:p>
          <a:p>
            <a:pPr marL="228600" lvl="0" indent="-228600" algn="l" rtl="0">
              <a:lnSpc>
                <a:spcPct val="90000"/>
              </a:lnSpc>
              <a:spcBef>
                <a:spcPts val="0"/>
              </a:spcBef>
              <a:spcAft>
                <a:spcPts val="0"/>
              </a:spcAft>
              <a:buClr>
                <a:schemeClr val="lt1"/>
              </a:buClr>
              <a:buSzPts val="2000"/>
              <a:buChar char="•"/>
            </a:pPr>
            <a:endParaRPr lang="en-US" sz="18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1800" b="1" dirty="0">
                <a:effectLst/>
                <a:latin typeface="Calibri" panose="020F0502020204030204" pitchFamily="34" charset="0"/>
                <a:ea typeface="Calibri" panose="020F0502020204030204" pitchFamily="34" charset="0"/>
              </a:rPr>
              <a:t>Concurrency</a:t>
            </a:r>
            <a:r>
              <a:rPr lang="en-US" sz="1800" dirty="0">
                <a:latin typeface="Calibri" panose="020F0502020204030204" pitchFamily="34" charset="0"/>
                <a:ea typeface="Calibri" panose="020F0502020204030204" pitchFamily="34" charset="0"/>
              </a:rPr>
              <a:t> - </a:t>
            </a:r>
            <a:r>
              <a:rPr lang="en-US" sz="1800" dirty="0">
                <a:effectLst/>
                <a:latin typeface="Calibri" panose="020F0502020204030204" pitchFamily="34" charset="0"/>
                <a:ea typeface="Calibri" panose="020F0502020204030204" pitchFamily="34" charset="0"/>
              </a:rPr>
              <a:t>STD-010-CPP</a:t>
            </a:r>
            <a:endParaRPr b="1"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90E2F920-A54F-4584-A7CB-5D27AAB43F9E}"/>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6166"/>
    </mc:Choice>
    <mc:Fallback>
      <p:transition spd="slow" advTm="1361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1800" dirty="0">
                <a:effectLst/>
                <a:latin typeface="Calibri" panose="020F0502020204030204" pitchFamily="34" charset="0"/>
                <a:ea typeface="Calibri" panose="020F0502020204030204" pitchFamily="34" charset="0"/>
              </a:rPr>
              <a:t>Encryption in rest</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Designed to prevent attacker from accessing unencrypted data by ensuring the data is encrypted when on a disk. This makes it difficult for an attacker to access data without the encryption key.</a:t>
            </a:r>
            <a:endParaRPr lang="en-US" sz="16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endParaRPr lang="en-US" sz="1800" dirty="0">
              <a:latin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1800" dirty="0">
                <a:effectLst/>
                <a:latin typeface="Calibri" panose="020F0502020204030204" pitchFamily="34" charset="0"/>
                <a:ea typeface="Calibri" panose="020F0502020204030204" pitchFamily="34" charset="0"/>
              </a:rPr>
              <a:t>Encryption at flight</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Encryption of data while being transmitted. Especially with billions of data transfers over networks every day, secure network connections and sending encrypted data ensures that attackers are less likely to be able to access secure data.</a:t>
            </a:r>
            <a:endParaRPr lang="en-US" sz="16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endParaRPr lang="en-US" sz="1800" dirty="0">
              <a:latin typeface="Calibri" panose="020F0502020204030204" pitchFamily="34" charset="0"/>
            </a:endParaRPr>
          </a:p>
          <a:p>
            <a:pPr marL="228600" lvl="0" indent="-228600" algn="l" rtl="0">
              <a:lnSpc>
                <a:spcPct val="90000"/>
              </a:lnSpc>
              <a:spcBef>
                <a:spcPts val="0"/>
              </a:spcBef>
              <a:spcAft>
                <a:spcPts val="0"/>
              </a:spcAft>
              <a:buClr>
                <a:schemeClr val="lt1"/>
              </a:buClr>
              <a:buSzPts val="2000"/>
              <a:buChar char="•"/>
            </a:pPr>
            <a:r>
              <a:rPr lang="en-US" sz="1800" dirty="0">
                <a:effectLst/>
                <a:latin typeface="Calibri" panose="020F0502020204030204" pitchFamily="34" charset="0"/>
                <a:ea typeface="Calibri" panose="020F0502020204030204" pitchFamily="34" charset="0"/>
              </a:rPr>
              <a:t>Encryption in use</a:t>
            </a:r>
          </a:p>
          <a:p>
            <a:pPr marL="685800" lvl="1" indent="-228600">
              <a:spcBef>
                <a:spcPts val="0"/>
              </a:spcBef>
              <a:buSzPts val="2000"/>
            </a:pPr>
            <a:r>
              <a:rPr lang="en-US" sz="1800" dirty="0">
                <a:effectLst/>
                <a:latin typeface="Calibri" panose="020F0502020204030204" pitchFamily="34" charset="0"/>
                <a:ea typeface="Calibri" panose="020F0502020204030204" pitchFamily="34" charset="0"/>
              </a:rPr>
              <a:t>Ensures encryption of data is happening while the data is being accessed. One example is with passwords and the use of hashing to encrypt the password while it is being used to gain access to something. </a:t>
            </a:r>
            <a:endParaRPr sz="1400" dirty="0"/>
          </a:p>
          <a:p>
            <a:pPr marL="228600" lvl="0" indent="-88900" algn="l" rtl="0">
              <a:lnSpc>
                <a:spcPct val="90000"/>
              </a:lnSpc>
              <a:spcBef>
                <a:spcPts val="1000"/>
              </a:spcBef>
              <a:spcAft>
                <a:spcPts val="0"/>
              </a:spcAft>
              <a:buClr>
                <a:schemeClr val="lt1"/>
              </a:buClr>
              <a:buSzPts val="2200"/>
              <a:buNone/>
            </a:pPr>
            <a:r>
              <a:rPr lang="en-US" dirty="0"/>
              <a:t>	</a:t>
            </a: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D64948D0-149D-4B5B-A563-4830B2BB4FE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2071"/>
    </mc:Choice>
    <mc:Fallback>
      <p:transition spd="slow" advTm="420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1800" dirty="0">
                <a:effectLst/>
                <a:latin typeface="Calibri" panose="020F0502020204030204" pitchFamily="34" charset="0"/>
                <a:ea typeface="Calibri" panose="020F0502020204030204" pitchFamily="34" charset="0"/>
              </a:rPr>
              <a:t>Authentication</a:t>
            </a:r>
          </a:p>
          <a:p>
            <a:pPr marL="685800" lvl="1" indent="-228600">
              <a:spcBef>
                <a:spcPts val="0"/>
              </a:spcBef>
              <a:buSzPts val="2400"/>
            </a:pPr>
            <a:r>
              <a:rPr lang="en-US" sz="1800" dirty="0">
                <a:effectLst/>
                <a:latin typeface="Calibri" panose="020F0502020204030204" pitchFamily="34" charset="0"/>
                <a:ea typeface="Calibri" panose="020F0502020204030204" pitchFamily="34" charset="0"/>
              </a:rPr>
              <a:t>This is used to identify a user is who they say they are, typically with login credentials like username and password. Lately, increased authentication has come in the form of multi-factor authentication like providing codes sent to mobile devices that the user owns. </a:t>
            </a:r>
            <a:endParaRPr lang="en-US" sz="16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400"/>
              <a:buChar char="•"/>
            </a:pPr>
            <a:endParaRPr lang="en-US" sz="1800" dirty="0">
              <a:latin typeface="Calibri" panose="020F0502020204030204" pitchFamily="34" charset="0"/>
            </a:endParaRPr>
          </a:p>
          <a:p>
            <a:pPr marL="228600" lvl="0" indent="-228600" algn="l" rtl="0">
              <a:lnSpc>
                <a:spcPct val="90000"/>
              </a:lnSpc>
              <a:spcBef>
                <a:spcPts val="0"/>
              </a:spcBef>
              <a:spcAft>
                <a:spcPts val="0"/>
              </a:spcAft>
              <a:buClr>
                <a:schemeClr val="lt1"/>
              </a:buClr>
              <a:buSzPts val="2400"/>
              <a:buChar char="•"/>
            </a:pPr>
            <a:r>
              <a:rPr lang="en-US" sz="1800" dirty="0">
                <a:effectLst/>
                <a:latin typeface="Calibri" panose="020F0502020204030204" pitchFamily="34" charset="0"/>
                <a:ea typeface="Calibri" panose="020F0502020204030204" pitchFamily="34" charset="0"/>
              </a:rPr>
              <a:t>Authorization</a:t>
            </a:r>
          </a:p>
          <a:p>
            <a:pPr marL="685800" lvl="1" indent="-228600">
              <a:spcBef>
                <a:spcPts val="0"/>
              </a:spcBef>
              <a:buSzPts val="2400"/>
            </a:pPr>
            <a:r>
              <a:rPr lang="en-US" sz="1800" dirty="0">
                <a:effectLst/>
                <a:latin typeface="Calibri" panose="020F0502020204030204" pitchFamily="34" charset="0"/>
                <a:ea typeface="Calibri" panose="020F0502020204030204" pitchFamily="34" charset="0"/>
              </a:rPr>
              <a:t>This ensures that a user has the proper authority to access certain areas of a system. Certain users will have different roles and should only be allowed to access the minimum amount of a system that they need to perform their role. </a:t>
            </a:r>
            <a:endParaRPr lang="en-US" sz="1600" dirty="0">
              <a:effectLst/>
              <a:latin typeface="Calibri" panose="020F0502020204030204" pitchFamily="34" charset="0"/>
              <a:ea typeface="Calibri" panose="020F0502020204030204" pitchFamily="34" charset="0"/>
            </a:endParaRPr>
          </a:p>
          <a:p>
            <a:pPr marL="228600" lvl="0" indent="-228600" algn="l" rtl="0">
              <a:lnSpc>
                <a:spcPct val="90000"/>
              </a:lnSpc>
              <a:spcBef>
                <a:spcPts val="0"/>
              </a:spcBef>
              <a:spcAft>
                <a:spcPts val="0"/>
              </a:spcAft>
              <a:buClr>
                <a:schemeClr val="lt1"/>
              </a:buClr>
              <a:buSzPts val="2400"/>
              <a:buChar char="•"/>
            </a:pPr>
            <a:endParaRPr lang="en-US" sz="1800" dirty="0">
              <a:latin typeface="Calibri" panose="020F0502020204030204" pitchFamily="34" charset="0"/>
            </a:endParaRPr>
          </a:p>
          <a:p>
            <a:pPr marL="228600" lvl="0" indent="-228600" algn="l" rtl="0">
              <a:lnSpc>
                <a:spcPct val="90000"/>
              </a:lnSpc>
              <a:spcBef>
                <a:spcPts val="0"/>
              </a:spcBef>
              <a:spcAft>
                <a:spcPts val="0"/>
              </a:spcAft>
              <a:buClr>
                <a:schemeClr val="lt1"/>
              </a:buClr>
              <a:buSzPts val="2400"/>
              <a:buChar char="•"/>
            </a:pPr>
            <a:r>
              <a:rPr lang="en-US" sz="1800" dirty="0">
                <a:effectLst/>
                <a:latin typeface="Calibri" panose="020F0502020204030204" pitchFamily="34" charset="0"/>
                <a:ea typeface="Calibri" panose="020F0502020204030204" pitchFamily="34" charset="0"/>
              </a:rPr>
              <a:t>Accounting</a:t>
            </a:r>
          </a:p>
          <a:p>
            <a:pPr marL="685800" lvl="1" indent="-228600">
              <a:spcBef>
                <a:spcPts val="0"/>
              </a:spcBef>
              <a:buSzPts val="2400"/>
            </a:pPr>
            <a:r>
              <a:rPr lang="en-US" sz="1800" dirty="0">
                <a:effectLst/>
                <a:latin typeface="Calibri" panose="020F0502020204030204" pitchFamily="34" charset="0"/>
                <a:ea typeface="Calibri" panose="020F0502020204030204" pitchFamily="34" charset="0"/>
              </a:rPr>
              <a:t>This is used to keep metrics on how many resources a certain user uses, as analysis can determine whether how many resources the system needs in order to keep a consistent uptime without crashing. </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hlinkClick r:id="" action="ppaction://media"/>
            <a:extLst>
              <a:ext uri="{FF2B5EF4-FFF2-40B4-BE49-F238E27FC236}">
                <a16:creationId xmlns:a16="http://schemas.microsoft.com/office/drawing/2014/main" id="{4C5993C8-2298-4DFA-B819-148CCD8D7E6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3731"/>
    </mc:Choice>
    <mc:Fallback>
      <p:transition spd="slow" advTm="53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As a demonstration, we will be looking at Assertions, commonly used in unit testing and how these assertions can be helpful in both testing and ensuring proper data is being used in other applications. This coding standard label is </a:t>
            </a:r>
            <a:r>
              <a:rPr lang="en-US" dirty="0">
                <a:effectLst/>
                <a:latin typeface="Calibri" panose="020F0502020204030204" pitchFamily="34" charset="0"/>
                <a:ea typeface="Calibri" panose="020F0502020204030204" pitchFamily="34" charset="0"/>
              </a:rPr>
              <a:t>STD-006-CPP. </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a:extLst>
              <a:ext uri="{FF2B5EF4-FFF2-40B4-BE49-F238E27FC236}">
                <a16:creationId xmlns:a16="http://schemas.microsoft.com/office/drawing/2014/main" id="{ABAC0E13-751C-465C-894A-B492A94DEF9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430000" y="609600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252"/>
    </mc:Choice>
    <mc:Fallback>
      <p:transition spd="slow" advTm="162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C1C78-24AC-47C8-B265-429F09D5891F}"/>
              </a:ext>
            </a:extLst>
          </p:cNvPr>
          <p:cNvSpPr>
            <a:spLocks noGrp="1"/>
          </p:cNvSpPr>
          <p:nvPr>
            <p:ph type="title"/>
          </p:nvPr>
        </p:nvSpPr>
        <p:spPr>
          <a:xfrm>
            <a:off x="2743200" y="764373"/>
            <a:ext cx="8763000" cy="1293028"/>
          </a:xfrm>
        </p:spPr>
        <p:txBody>
          <a:bodyPr/>
          <a:lstStyle/>
          <a:p>
            <a:r>
              <a:rPr lang="en-US" dirty="0" err="1"/>
              <a:t>IsCollectionErasedFromBeginToEnd</a:t>
            </a:r>
            <a:endParaRPr lang="en-US" dirty="0"/>
          </a:p>
        </p:txBody>
      </p:sp>
      <p:pic>
        <p:nvPicPr>
          <p:cNvPr id="4" name="Picture 3">
            <a:extLst>
              <a:ext uri="{FF2B5EF4-FFF2-40B4-BE49-F238E27FC236}">
                <a16:creationId xmlns:a16="http://schemas.microsoft.com/office/drawing/2014/main" id="{A5368860-2EB6-44DD-A459-5647A1BF3662}"/>
              </a:ext>
            </a:extLst>
          </p:cNvPr>
          <p:cNvPicPr>
            <a:picLocks noChangeAspect="1"/>
          </p:cNvPicPr>
          <p:nvPr/>
        </p:nvPicPr>
        <p:blipFill>
          <a:blip r:embed="rId4"/>
          <a:stretch>
            <a:fillRect/>
          </a:stretch>
        </p:blipFill>
        <p:spPr>
          <a:xfrm>
            <a:off x="646117" y="2357059"/>
            <a:ext cx="10899766" cy="2851165"/>
          </a:xfrm>
          <a:prstGeom prst="rect">
            <a:avLst/>
          </a:prstGeom>
        </p:spPr>
      </p:pic>
      <p:pic>
        <p:nvPicPr>
          <p:cNvPr id="5" name="Audio 4">
            <a:hlinkClick r:id="" action="ppaction://media"/>
            <a:extLst>
              <a:ext uri="{FF2B5EF4-FFF2-40B4-BE49-F238E27FC236}">
                <a16:creationId xmlns:a16="http://schemas.microsoft.com/office/drawing/2014/main" id="{20DAAB47-50C0-4CC8-9A09-46278E89391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48058961"/>
      </p:ext>
    </p:extLst>
  </p:cSld>
  <p:clrMapOvr>
    <a:masterClrMapping/>
  </p:clrMapOvr>
  <mc:AlternateContent xmlns:mc="http://schemas.openxmlformats.org/markup-compatibility/2006">
    <mc:Choice xmlns:p14="http://schemas.microsoft.com/office/powerpoint/2010/main" Requires="p14">
      <p:transition spd="slow" p14:dur="2000" advTm="12827"/>
    </mc:Choice>
    <mc:Fallback>
      <p:transition spd="slow" advTm="12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purl.org/dc/terms/"/>
    <ds:schemaRef ds:uri="http://purl.org/dc/elements/1.1/"/>
    <ds:schemaRef ds:uri="http://purl.org/dc/dcmitype/"/>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1299</TotalTime>
  <Words>984</Words>
  <Application>Microsoft Office PowerPoint</Application>
  <PresentationFormat>Widescreen</PresentationFormat>
  <Paragraphs>131</Paragraphs>
  <Slides>19</Slides>
  <Notes>14</Notes>
  <HiddenSlides>0</HiddenSlides>
  <MMClips>19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Century Gothic</vt:lpstr>
      <vt:lpstr>Calibri</vt:lpstr>
      <vt:lpstr>Arial</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IsCollectionErasedFromBeginToEnd</vt:lpstr>
      <vt:lpstr>CollectionReserveIncreasesCapacityNotSize</vt:lpstr>
      <vt:lpstr>CollectionOutOfRangeException</vt:lpstr>
      <vt:lpstr>CollectionOutOfBoundsNegative</vt:lpstr>
      <vt:lpstr>Test Results</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Pace</dc:title>
  <dc:creator>Kathy Shields</dc:creator>
  <cp:lastModifiedBy>Mitchell Ibarra</cp:lastModifiedBy>
  <cp:revision>74</cp:revision>
  <dcterms:created xsi:type="dcterms:W3CDTF">2020-08-19T17:59:24Z</dcterms:created>
  <dcterms:modified xsi:type="dcterms:W3CDTF">2021-04-25T04:08:07Z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